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68" r:id="rId5"/>
    <p:sldId id="269" r:id="rId6"/>
    <p:sldId id="259" r:id="rId7"/>
    <p:sldId id="270" r:id="rId8"/>
    <p:sldId id="271" r:id="rId9"/>
    <p:sldId id="272" r:id="rId10"/>
    <p:sldId id="273" r:id="rId11"/>
    <p:sldId id="274" r:id="rId12"/>
    <p:sldId id="275" r:id="rId13"/>
    <p:sldId id="276" r:id="rId14"/>
    <p:sldId id="277" r:id="rId15"/>
    <p:sldId id="278" r:id="rId16"/>
    <p:sldId id="27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6" autoAdjust="0"/>
    <p:restoredTop sz="85905" autoAdjust="0"/>
  </p:normalViewPr>
  <p:slideViewPr>
    <p:cSldViewPr>
      <p:cViewPr>
        <p:scale>
          <a:sx n="100" d="100"/>
          <a:sy n="100" d="100"/>
        </p:scale>
        <p:origin x="1254" y="-72"/>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12/6/2019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Bernardo </a:t>
            </a:r>
            <a:r>
              <a:rPr lang="en-US" dirty="0" err="1"/>
              <a:t>Ramonfaur</a:t>
            </a:r>
            <a:r>
              <a:rPr lang="en-US" dirty="0"/>
              <a:t> / </a:t>
            </a:r>
            <a:r>
              <a:rPr lang="en-US" dirty="0" err="1"/>
              <a:t>Shutterstock.com</a:t>
            </a:r>
            <a:endParaRPr lang="en-US" dirty="0"/>
          </a:p>
          <a:p>
            <a:endParaRPr lang="en-US" dirty="0"/>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Some points you may want to emphasize as you describe the four responses: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response of belief</a:t>
            </a:r>
            <a:r>
              <a:rPr lang="en-US" sz="1200" kern="1200" dirty="0">
                <a:solidFill>
                  <a:schemeClr val="tx1"/>
                </a:solidFill>
                <a:effectLst/>
                <a:latin typeface="+mn-lt"/>
                <a:ea typeface="+mn-ea"/>
                <a:cs typeface="+mn-cs"/>
              </a:rPr>
              <a:t> is highlighted because it is the response of “the beloved disciple.” Although the beloved disciple has traditionally been identified as the Apostle and Evangelist John, an explicit identification is lacking. </a:t>
            </a:r>
            <a:endParaRPr lang="en-US" dirty="0">
              <a:effectLs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response of</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confusion</a:t>
            </a:r>
            <a:r>
              <a:rPr lang="en-US" sz="1200" kern="1200" dirty="0">
                <a:solidFill>
                  <a:schemeClr val="tx1"/>
                </a:solidFill>
                <a:effectLst/>
                <a:latin typeface="+mn-lt"/>
                <a:ea typeface="+mn-ea"/>
                <a:cs typeface="+mn-cs"/>
              </a:rPr>
              <a:t>. Like Mary, we sometimes struggle to find God in our lives, even when he is right in front of our face.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3513777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Bernardo </a:t>
            </a:r>
            <a:r>
              <a:rPr lang="en-US" dirty="0" err="1"/>
              <a:t>Ramonfaur</a:t>
            </a:r>
            <a:r>
              <a:rPr lang="en-US" dirty="0"/>
              <a:t> / </a:t>
            </a:r>
            <a:r>
              <a:rPr lang="en-US" dirty="0" err="1"/>
              <a:t>Shutterstock.com</a:t>
            </a:r>
            <a:endParaRPr lang="en-US" dirty="0"/>
          </a:p>
          <a:p>
            <a:endParaRPr lang="en-US" dirty="0"/>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Some points you may want to emphasize as you describe the four responses: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response of doubt. </a:t>
            </a:r>
            <a:r>
              <a:rPr lang="en-US" sz="1200" kern="1200" dirty="0">
                <a:solidFill>
                  <a:schemeClr val="tx1"/>
                </a:solidFill>
                <a:effectLst/>
                <a:latin typeface="+mn-lt"/>
                <a:ea typeface="+mn-ea"/>
                <a:cs typeface="+mn-cs"/>
              </a:rPr>
              <a:t>Other times Thomas is mentioned in John (11:16 and 14:5–6) he is presented as loyal to Jesus, yet skeptical, stubborn, and a realist. Honestly confessing a need to see to believe was courageous. After Jesus appeared to him, Thomas immediately responded with the incredible confession of faith in Jesus as Lord and God.</a:t>
            </a:r>
            <a:endParaRPr lang="en-US" dirty="0">
              <a:effectLs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response without seeing. </a:t>
            </a:r>
            <a:r>
              <a:rPr lang="en-US" sz="1200" kern="1200" dirty="0">
                <a:solidFill>
                  <a:schemeClr val="tx1"/>
                </a:solidFill>
                <a:effectLst/>
                <a:latin typeface="+mn-lt"/>
                <a:ea typeface="+mn-ea"/>
                <a:cs typeface="+mn-cs"/>
              </a:rPr>
              <a:t>There are many truths we cannot directly see, nor can we prove their reality scientifically. Belief in Jesus’ Resurrection is one of those truths.</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3535849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Thoom</a:t>
            </a:r>
            <a:r>
              <a:rPr lang="en-US" dirty="0"/>
              <a:t> / </a:t>
            </a:r>
            <a:r>
              <a:rPr lang="en-US" dirty="0" err="1"/>
              <a:t>Shutterstock.com</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33244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rudall30 / </a:t>
            </a:r>
            <a:r>
              <a:rPr lang="en-US" dirty="0" err="1"/>
              <a:t>Shutterstock.com</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a:t>
            </a:r>
            <a:r>
              <a:rPr lang="en-US" sz="1200" kern="1200" dirty="0">
                <a:solidFill>
                  <a:schemeClr val="tx1"/>
                </a:solidFill>
                <a:effectLst/>
                <a:latin typeface="+mn-lt"/>
                <a:ea typeface="+mn-ea"/>
                <a:cs typeface="+mn-cs"/>
              </a:rPr>
              <a:t> Students might remember the vocabulary word </a:t>
            </a:r>
            <a:r>
              <a:rPr lang="en-US" sz="1200" i="1" kern="1200" dirty="0">
                <a:solidFill>
                  <a:schemeClr val="tx1"/>
                </a:solidFill>
                <a:effectLst/>
                <a:latin typeface="+mn-lt"/>
                <a:ea typeface="+mn-ea"/>
                <a:cs typeface="+mn-cs"/>
              </a:rPr>
              <a:t>theophany</a:t>
            </a:r>
            <a:r>
              <a:rPr lang="en-US" sz="1200" kern="1200" dirty="0">
                <a:solidFill>
                  <a:schemeClr val="tx1"/>
                </a:solidFill>
                <a:effectLst/>
                <a:latin typeface="+mn-lt"/>
                <a:ea typeface="+mn-ea"/>
                <a:cs typeface="+mn-cs"/>
              </a:rPr>
              <a:t> from a previous course. “Lifted up on a cloud” recalls many theophanies from the Old Testament, which are listed in article 27: God guided the Israelites out of Egypt in the form of a cloud (Exodus 13:21);  God gave the Ten Commandments on Mount Sinai, by calling “to Moses from the midst of the cloud” (Exodus 24:16);  at the dedication of the Temple, “the cloud filled the house of the L</a:t>
            </a:r>
            <a:r>
              <a:rPr lang="en-US" sz="1200" kern="1200" cap="small" dirty="0">
                <a:solidFill>
                  <a:schemeClr val="tx1"/>
                </a:solidFill>
                <a:effectLst/>
                <a:latin typeface="+mn-lt"/>
                <a:ea typeface="+mn-ea"/>
                <a:cs typeface="+mn-cs"/>
              </a:rPr>
              <a:t>ord</a:t>
            </a:r>
            <a:r>
              <a:rPr lang="en-US" sz="1200" kern="1200" dirty="0">
                <a:solidFill>
                  <a:schemeClr val="tx1"/>
                </a:solidFill>
                <a:effectLst/>
                <a:latin typeface="+mn-lt"/>
                <a:ea typeface="+mn-ea"/>
                <a:cs typeface="+mn-cs"/>
              </a:rPr>
              <a:t>” (1 Kings 8:10), signifying God’s holy presence.</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13</a:t>
            </a:fld>
            <a:endParaRPr lang="en-US"/>
          </a:p>
        </p:txBody>
      </p:sp>
    </p:spTree>
    <p:extLst>
      <p:ext uri="{BB962C8B-B14F-4D97-AF65-F5344CB8AC3E}">
        <p14:creationId xmlns:p14="http://schemas.microsoft.com/office/powerpoint/2010/main" val="1749612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Purplexsu</a:t>
            </a:r>
            <a:r>
              <a:rPr lang="en-US" sz="1200" kern="1200" dirty="0">
                <a:solidFill>
                  <a:schemeClr val="tx1"/>
                </a:solidFill>
                <a:effectLst/>
                <a:latin typeface="+mn-lt"/>
                <a:ea typeface="+mn-ea"/>
                <a:cs typeface="+mn-cs"/>
              </a:rPr>
              <a:t> / Shutterstock.com</a:t>
            </a:r>
          </a:p>
          <a:p>
            <a:endParaRPr lang="en-US" dirty="0"/>
          </a:p>
        </p:txBody>
      </p:sp>
      <p:sp>
        <p:nvSpPr>
          <p:cNvPr id="4" name="Slide Number Placeholder 3"/>
          <p:cNvSpPr>
            <a:spLocks noGrp="1"/>
          </p:cNvSpPr>
          <p:nvPr>
            <p:ph type="sldNum" sz="quarter" idx="5"/>
          </p:nvPr>
        </p:nvSpPr>
        <p:spPr/>
        <p:txBody>
          <a:bodyPr/>
          <a:lstStyle/>
          <a:p>
            <a:fld id="{720DC229-7167-44B8-9A48-0708C090EF13}" type="slidenum">
              <a:rPr lang="en-US" smtClean="0"/>
              <a:pPr/>
              <a:t>14</a:t>
            </a:fld>
            <a:endParaRPr lang="en-US"/>
          </a:p>
        </p:txBody>
      </p:sp>
    </p:spTree>
    <p:extLst>
      <p:ext uri="{BB962C8B-B14F-4D97-AF65-F5344CB8AC3E}">
        <p14:creationId xmlns:p14="http://schemas.microsoft.com/office/powerpoint/2010/main" val="3227981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rudall30 / Shutterstock.com</a:t>
            </a:r>
          </a:p>
        </p:txBody>
      </p:sp>
      <p:sp>
        <p:nvSpPr>
          <p:cNvPr id="4" name="Slide Number Placeholder 3"/>
          <p:cNvSpPr>
            <a:spLocks noGrp="1"/>
          </p:cNvSpPr>
          <p:nvPr>
            <p:ph type="sldNum" sz="quarter" idx="5"/>
          </p:nvPr>
        </p:nvSpPr>
        <p:spPr/>
        <p:txBody>
          <a:bodyPr/>
          <a:lstStyle/>
          <a:p>
            <a:fld id="{720DC229-7167-44B8-9A48-0708C090EF13}" type="slidenum">
              <a:rPr lang="en-US" smtClean="0"/>
              <a:pPr/>
              <a:t>15</a:t>
            </a:fld>
            <a:endParaRPr lang="en-US"/>
          </a:p>
        </p:txBody>
      </p:sp>
    </p:spTree>
    <p:extLst>
      <p:ext uri="{BB962C8B-B14F-4D97-AF65-F5344CB8AC3E}">
        <p14:creationId xmlns:p14="http://schemas.microsoft.com/office/powerpoint/2010/main" val="994368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 </a:t>
            </a:r>
            <a:r>
              <a:rPr lang="en-US" sz="1200" i="0" dirty="0" err="1">
                <a:solidFill>
                  <a:schemeClr val="bg1">
                    <a:lumMod val="65000"/>
                  </a:schemeClr>
                </a:solidFill>
              </a:rPr>
              <a:t>Thoom</a:t>
            </a:r>
            <a:r>
              <a:rPr lang="en-US" sz="1200" i="0" dirty="0">
                <a:solidFill>
                  <a:schemeClr val="bg1">
                    <a:lumMod val="65000"/>
                  </a:schemeClr>
                </a:solidFill>
              </a:rPr>
              <a:t> / </a:t>
            </a:r>
            <a:r>
              <a:rPr lang="en-US" sz="1200" i="0" dirty="0" err="1">
                <a:solidFill>
                  <a:schemeClr val="bg1">
                    <a:lumMod val="65000"/>
                  </a:schemeClr>
                </a:solidFill>
              </a:rPr>
              <a:t>Shutterstock.com</a:t>
            </a:r>
            <a:endParaRPr lang="en-US" sz="1200" i="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theglorystory.com</a:t>
            </a:r>
            <a:endParaRPr lang="en-US" sz="1200" dirty="0">
              <a:solidFill>
                <a:schemeClr val="bg1">
                  <a:lumMod val="65000"/>
                </a:schemeClr>
              </a:solidFill>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Because Jesus was crucified on a Friday just before the beginning of the Sabbath (the Jewish Sabbath begins at sundown on Friday), there was no time to anoint his body before the Sabbath. Unnecessary work was prohibited on the Sabbath, and touching a dead body would make someone ritually unclean. So the women who had followed Jesus returned home and planned to return after the Sabbath was over to anoint his body (see Luke 23:55–56).</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CreativeWarehouse</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Some students may wonder how it can be considered three days if it wasn’t a full 72 hours. Among the several explanations, here are a few highlights: (a) The ancient Jews calculated time differently: any portion of a day was considered “a day.” (b) Jesus rose “</a:t>
            </a:r>
            <a:r>
              <a:rPr lang="en-US" sz="1200" b="1" i="1" kern="1200" dirty="0">
                <a:solidFill>
                  <a:schemeClr val="tx1"/>
                </a:solidFill>
                <a:effectLst/>
                <a:latin typeface="+mn-lt"/>
                <a:ea typeface="+mn-ea"/>
                <a:cs typeface="+mn-cs"/>
              </a:rPr>
              <a:t>on</a:t>
            </a:r>
            <a:r>
              <a:rPr lang="en-US" sz="1200" kern="1200" dirty="0">
                <a:solidFill>
                  <a:schemeClr val="tx1"/>
                </a:solidFill>
                <a:effectLst/>
                <a:latin typeface="+mn-lt"/>
                <a:ea typeface="+mn-ea"/>
                <a:cs typeface="+mn-cs"/>
              </a:rPr>
              <a:t> the third day,” not </a:t>
            </a:r>
            <a:r>
              <a:rPr lang="en-US" sz="1200" b="1" i="1" kern="1200" dirty="0">
                <a:solidFill>
                  <a:schemeClr val="tx1"/>
                </a:solidFill>
                <a:effectLst/>
                <a:latin typeface="+mn-lt"/>
                <a:ea typeface="+mn-ea"/>
                <a:cs typeface="+mn-cs"/>
              </a:rPr>
              <a:t>after</a:t>
            </a:r>
            <a:r>
              <a:rPr lang="en-US" sz="1200" kern="1200" dirty="0">
                <a:solidFill>
                  <a:schemeClr val="tx1"/>
                </a:solidFill>
                <a:effectLst/>
                <a:latin typeface="+mn-lt"/>
                <a:ea typeface="+mn-ea"/>
                <a:cs typeface="+mn-cs"/>
              </a:rPr>
              <a:t> three days. (c) There are both weekly sabbaths (Friday–Saturday) and the annual High Sabbath, celebrated with Passover, which occurred earlier in the week, allowing a full three days and three nights.</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77112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rudall30 / </a:t>
            </a:r>
            <a:r>
              <a:rPr lang="en-US" sz="1200" dirty="0" err="1">
                <a:solidFill>
                  <a:schemeClr val="bg1">
                    <a:lumMod val="65000"/>
                  </a:schemeClr>
                </a:solidFill>
              </a:rPr>
              <a:t>Shutterstock.com</a:t>
            </a: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Have</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students find this graphic on page 179 in their student book. Consider having them replicate the diagram in their notebooks. In addition to explaining the meaning of each “NOT,” spend time examining the student book’s explanation of why each fails to explain the Resurrection of Jesus, found in article 25.</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to recall some of Jesus’ appearances after his Resurrection.</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1289662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rudall30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The post-Resurrection appearances note that Jesus’ body was different and was not limited by space and time, yet he ate with his disciples and gave them permission to touch him, something a “ghost” would not do.</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640321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a:solidFill>
                  <a:schemeClr val="bg1">
                    <a:lumMod val="65000"/>
                  </a:schemeClr>
                </a:solidFill>
              </a:rPr>
              <a:t>© </a:t>
            </a:r>
            <a:r>
              <a:rPr lang="en-US" sz="1200" i="0" dirty="0" err="1">
                <a:solidFill>
                  <a:schemeClr val="bg1">
                    <a:lumMod val="65000"/>
                  </a:schemeClr>
                </a:solidFill>
              </a:rPr>
              <a:t>mashabr</a:t>
            </a:r>
            <a:r>
              <a:rPr lang="en-US" sz="1200" i="0" dirty="0">
                <a:solidFill>
                  <a:schemeClr val="bg1">
                    <a:lumMod val="65000"/>
                  </a:schemeClr>
                </a:solidFill>
              </a:rPr>
              <a:t> / </a:t>
            </a:r>
            <a:r>
              <a:rPr lang="en-US" sz="1200" i="0" dirty="0" err="1">
                <a:solidFill>
                  <a:schemeClr val="bg1">
                    <a:lumMod val="65000"/>
                  </a:schemeClr>
                </a:solidFill>
              </a:rPr>
              <a:t>Shutterstock.com</a:t>
            </a:r>
            <a:endParaRPr lang="en-US" sz="1200" i="0" dirty="0">
              <a:solidFill>
                <a:schemeClr val="bg1">
                  <a:lumMod val="65000"/>
                </a:schemeClr>
              </a:solidFill>
            </a:endParaRPr>
          </a:p>
          <a:p>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You may want to emphasize that all four Gospels note that women are the first witnesses. This is actually an argument for the reality of the Resurrection because if someone was simply making these stories up, they would have used men as the first witnesses because men would have been seen as having more “authority.”</a:t>
            </a:r>
            <a:endParaRPr lang="en-US" dirty="0">
              <a:effectLst/>
            </a:endParaRPr>
          </a:p>
        </p:txBody>
      </p:sp>
      <p:sp>
        <p:nvSpPr>
          <p:cNvPr id="4" name="Slide Number Placeholder 3"/>
          <p:cNvSpPr>
            <a:spLocks noGrp="1"/>
          </p:cNvSpPr>
          <p:nvPr>
            <p:ph type="sldNum" sz="quarter" idx="5"/>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2606176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Resurrection and </a:t>
            </a:r>
            <a:br>
              <a:rPr lang="en-US" dirty="0">
                <a:effectLst/>
              </a:rPr>
            </a:br>
            <a:r>
              <a:rPr lang="en-US" dirty="0">
                <a:effectLst/>
              </a:rPr>
              <a:t>Ascension </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2, Chapter 6</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TX006575</a:t>
            </a:r>
          </a:p>
        </p:txBody>
      </p:sp>
      <p:sp>
        <p:nvSpPr>
          <p:cNvPr id="4" name="TextBox 3">
            <a:extLst>
              <a:ext uri="{FF2B5EF4-FFF2-40B4-BE49-F238E27FC236}">
                <a16:creationId xmlns:a16="http://schemas.microsoft.com/office/drawing/2014/main" id="{E7BE445E-9C5F-064E-B35B-B5C49638CD7D}"/>
              </a:ext>
            </a:extLst>
          </p:cNvPr>
          <p:cNvSpPr txBox="1"/>
          <p:nvPr/>
        </p:nvSpPr>
        <p:spPr bwMode="auto">
          <a:xfrm>
            <a:off x="5177642" y="5605153"/>
            <a:ext cx="184731" cy="215444"/>
          </a:xfrm>
          <a:prstGeom prst="rect">
            <a:avLst/>
          </a:prstGeom>
          <a:noFill/>
          <a:ln w="9525">
            <a:noFill/>
            <a:miter lim="800000"/>
            <a:headEnd/>
            <a:tailEnd/>
          </a:ln>
        </p:spPr>
        <p:txBody>
          <a:bodyPr wrap="none" rtlCol="0">
            <a:spAutoFit/>
          </a:bodyPr>
          <a:lstStyle/>
          <a:p>
            <a:endParaRPr lang="en-US" sz="800" dirty="0">
              <a:solidFill>
                <a:schemeClr val="bg1">
                  <a:lumMod val="6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839A1-CA28-474B-A2C1-6E4601FDD8A9}"/>
              </a:ext>
            </a:extLst>
          </p:cNvPr>
          <p:cNvSpPr>
            <a:spLocks noGrp="1"/>
          </p:cNvSpPr>
          <p:nvPr>
            <p:ph type="title"/>
          </p:nvPr>
        </p:nvSpPr>
        <p:spPr>
          <a:xfrm>
            <a:off x="533400" y="917717"/>
            <a:ext cx="8229600" cy="533400"/>
          </a:xfrm>
        </p:spPr>
        <p:txBody>
          <a:bodyPr>
            <a:normAutofit fontScale="90000"/>
          </a:bodyPr>
          <a:lstStyle/>
          <a:p>
            <a:r>
              <a:rPr lang="en-US" dirty="0"/>
              <a:t>Four Responses to the Resurrection from John 20 </a:t>
            </a:r>
          </a:p>
        </p:txBody>
      </p:sp>
      <p:sp>
        <p:nvSpPr>
          <p:cNvPr id="3" name="Content Placeholder 2">
            <a:extLst>
              <a:ext uri="{FF2B5EF4-FFF2-40B4-BE49-F238E27FC236}">
                <a16:creationId xmlns:a16="http://schemas.microsoft.com/office/drawing/2014/main" id="{AABD55C5-09BC-1D43-B585-2A5591404AF5}"/>
              </a:ext>
            </a:extLst>
          </p:cNvPr>
          <p:cNvSpPr>
            <a:spLocks noGrp="1"/>
          </p:cNvSpPr>
          <p:nvPr>
            <p:ph idx="1"/>
          </p:nvPr>
        </p:nvSpPr>
        <p:spPr>
          <a:xfrm>
            <a:off x="3886200" y="1603217"/>
            <a:ext cx="4495800" cy="4724400"/>
          </a:xfrm>
        </p:spPr>
        <p:txBody>
          <a:bodyPr>
            <a:normAutofit/>
          </a:bodyPr>
          <a:lstStyle/>
          <a:p>
            <a:pPr marL="404813" lvl="0" indent="-404813">
              <a:buFont typeface="+mj-lt"/>
              <a:buAutoNum type="arabicPeriod"/>
            </a:pPr>
            <a:r>
              <a:rPr lang="en-US" dirty="0"/>
              <a:t>belief (verses 1–8)</a:t>
            </a:r>
          </a:p>
          <a:p>
            <a:pPr marL="690563" lvl="1">
              <a:buSzPct val="85000"/>
              <a:buFont typeface="Courier New" panose="02070309020205020404" pitchFamily="49" charset="0"/>
              <a:buChar char="o"/>
            </a:pPr>
            <a:r>
              <a:rPr lang="en-US" dirty="0"/>
              <a:t>The beloved disciple (John) is the first to believe without an actual Resurrection appearance.</a:t>
            </a:r>
          </a:p>
          <a:p>
            <a:pPr marL="457200" lvl="1" indent="0">
              <a:buNone/>
            </a:pPr>
            <a:endParaRPr lang="en-US" dirty="0"/>
          </a:p>
          <a:p>
            <a:pPr marL="404813" lvl="0" indent="-404813">
              <a:buFont typeface="+mj-lt"/>
              <a:buAutoNum type="arabicPeriod"/>
            </a:pPr>
            <a:r>
              <a:rPr lang="en-US" dirty="0"/>
              <a:t>confusion (verses 11–18)</a:t>
            </a:r>
          </a:p>
          <a:p>
            <a:pPr marL="690563" lvl="1">
              <a:buSzPct val="85000"/>
              <a:buFont typeface="Courier New" panose="02070309020205020404" pitchFamily="49" charset="0"/>
              <a:buChar char="o"/>
            </a:pPr>
            <a:r>
              <a:rPr lang="en-US" dirty="0"/>
              <a:t>Mary Magdalene mistakes Jesus for the gardener, is confused until Jesus calls her by name.</a:t>
            </a:r>
          </a:p>
          <a:p>
            <a:endParaRPr lang="en-US" dirty="0"/>
          </a:p>
        </p:txBody>
      </p:sp>
      <p:pic>
        <p:nvPicPr>
          <p:cNvPr id="5" name="Picture 4">
            <a:extLst>
              <a:ext uri="{FF2B5EF4-FFF2-40B4-BE49-F238E27FC236}">
                <a16:creationId xmlns:a16="http://schemas.microsoft.com/office/drawing/2014/main" id="{BF94A4D5-7587-F947-AF64-408C4ACCA43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119" t="4445" r="7457" b="5555"/>
          <a:stretch/>
        </p:blipFill>
        <p:spPr>
          <a:xfrm>
            <a:off x="1295400" y="1583724"/>
            <a:ext cx="2484143" cy="2095995"/>
          </a:xfrm>
          <a:prstGeom prst="rect">
            <a:avLst/>
          </a:prstGeom>
        </p:spPr>
      </p:pic>
      <p:pic>
        <p:nvPicPr>
          <p:cNvPr id="7" name="Picture 6">
            <a:extLst>
              <a:ext uri="{FF2B5EF4-FFF2-40B4-BE49-F238E27FC236}">
                <a16:creationId xmlns:a16="http://schemas.microsoft.com/office/drawing/2014/main" id="{AB20CEE9-CC65-7947-9427-F4BA2F29CD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152" t="5556" r="13927" b="2222"/>
          <a:stretch/>
        </p:blipFill>
        <p:spPr>
          <a:xfrm>
            <a:off x="1805308" y="4076895"/>
            <a:ext cx="1464325" cy="2250722"/>
          </a:xfrm>
          <a:prstGeom prst="rect">
            <a:avLst/>
          </a:prstGeom>
        </p:spPr>
      </p:pic>
    </p:spTree>
    <p:extLst>
      <p:ext uri="{BB962C8B-B14F-4D97-AF65-F5344CB8AC3E}">
        <p14:creationId xmlns:p14="http://schemas.microsoft.com/office/powerpoint/2010/main" val="2696265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0108D2-85FB-9A43-8F3B-28E3DEF0AF7D}"/>
              </a:ext>
            </a:extLst>
          </p:cNvPr>
          <p:cNvSpPr>
            <a:spLocks noGrp="1"/>
          </p:cNvSpPr>
          <p:nvPr>
            <p:ph idx="1"/>
          </p:nvPr>
        </p:nvSpPr>
        <p:spPr>
          <a:xfrm>
            <a:off x="3352800" y="1577195"/>
            <a:ext cx="4724400" cy="4876800"/>
          </a:xfrm>
        </p:spPr>
        <p:txBody>
          <a:bodyPr>
            <a:normAutofit/>
          </a:bodyPr>
          <a:lstStyle/>
          <a:p>
            <a:pPr marL="404813" lvl="0" indent="-404813">
              <a:buFont typeface="+mj-lt"/>
              <a:buAutoNum type="arabicPeriod" startAt="3"/>
            </a:pPr>
            <a:r>
              <a:rPr lang="en-US" dirty="0"/>
              <a:t>doubt (verses 24–28) </a:t>
            </a:r>
          </a:p>
          <a:p>
            <a:pPr marL="690563" lvl="1">
              <a:buSzPct val="85000"/>
              <a:buFont typeface="Courier New" panose="02070309020205020404" pitchFamily="49" charset="0"/>
              <a:buChar char="o"/>
            </a:pPr>
            <a:r>
              <a:rPr lang="en-US" dirty="0"/>
              <a:t>Thomas honestly states the gap between what he heard and what he was willing to believe.</a:t>
            </a:r>
          </a:p>
          <a:p>
            <a:pPr lvl="1">
              <a:buFont typeface="Courier New" panose="02070309020205020404" pitchFamily="49" charset="0"/>
              <a:buChar char="o"/>
            </a:pPr>
            <a:endParaRPr lang="en-US" dirty="0"/>
          </a:p>
          <a:p>
            <a:pPr marL="404813" lvl="0" indent="-404813">
              <a:buFont typeface="+mj-lt"/>
              <a:buAutoNum type="arabicPeriod" startAt="3"/>
            </a:pPr>
            <a:r>
              <a:rPr lang="en-US" dirty="0"/>
              <a:t>faith without seeing (verse 29)</a:t>
            </a:r>
          </a:p>
          <a:p>
            <a:pPr marL="690563" lvl="1">
              <a:buSzPct val="85000"/>
              <a:buFont typeface="Courier New" panose="02070309020205020404" pitchFamily="49" charset="0"/>
              <a:buChar char="o"/>
            </a:pPr>
            <a:r>
              <a:rPr lang="en-US" dirty="0"/>
              <a:t>This comes from all of Jesus’ followers who never saw Jesus’ physical human presence on Earth—including us!</a:t>
            </a:r>
          </a:p>
          <a:p>
            <a:endParaRPr lang="en-US" dirty="0"/>
          </a:p>
        </p:txBody>
      </p:sp>
      <p:pic>
        <p:nvPicPr>
          <p:cNvPr id="5" name="Picture 4">
            <a:extLst>
              <a:ext uri="{FF2B5EF4-FFF2-40B4-BE49-F238E27FC236}">
                <a16:creationId xmlns:a16="http://schemas.microsoft.com/office/drawing/2014/main" id="{71D28FAC-BB99-A243-A34A-7053161A19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744" t="10001" r="16243" b="13333"/>
          <a:stretch/>
        </p:blipFill>
        <p:spPr>
          <a:xfrm>
            <a:off x="1447800" y="1617568"/>
            <a:ext cx="1524000" cy="2022231"/>
          </a:xfrm>
          <a:prstGeom prst="rect">
            <a:avLst/>
          </a:prstGeom>
        </p:spPr>
      </p:pic>
      <p:pic>
        <p:nvPicPr>
          <p:cNvPr id="7" name="Picture 6">
            <a:extLst>
              <a:ext uri="{FF2B5EF4-FFF2-40B4-BE49-F238E27FC236}">
                <a16:creationId xmlns:a16="http://schemas.microsoft.com/office/drawing/2014/main" id="{6E0337F3-A8E3-3245-A86E-B8EDF97416A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089" t="3333" r="18089" b="2222"/>
          <a:stretch/>
        </p:blipFill>
        <p:spPr>
          <a:xfrm>
            <a:off x="1447800" y="3886200"/>
            <a:ext cx="1524000" cy="2534478"/>
          </a:xfrm>
          <a:prstGeom prst="rect">
            <a:avLst/>
          </a:prstGeom>
        </p:spPr>
      </p:pic>
      <p:sp>
        <p:nvSpPr>
          <p:cNvPr id="8" name="Title 1">
            <a:extLst>
              <a:ext uri="{FF2B5EF4-FFF2-40B4-BE49-F238E27FC236}">
                <a16:creationId xmlns:a16="http://schemas.microsoft.com/office/drawing/2014/main" id="{9362A7A3-E533-465C-97BF-1109CBF807A0}"/>
              </a:ext>
            </a:extLst>
          </p:cNvPr>
          <p:cNvSpPr>
            <a:spLocks noGrp="1"/>
          </p:cNvSpPr>
          <p:nvPr>
            <p:ph type="title"/>
          </p:nvPr>
        </p:nvSpPr>
        <p:spPr>
          <a:xfrm>
            <a:off x="533400" y="917717"/>
            <a:ext cx="8229600" cy="533400"/>
          </a:xfrm>
        </p:spPr>
        <p:txBody>
          <a:bodyPr>
            <a:normAutofit/>
          </a:bodyPr>
          <a:lstStyle/>
          <a:p>
            <a:r>
              <a:rPr lang="en-US" sz="1800" dirty="0"/>
              <a:t>Four Responses to the Resurrection from John 20 (continued)</a:t>
            </a:r>
          </a:p>
        </p:txBody>
      </p:sp>
    </p:spTree>
    <p:extLst>
      <p:ext uri="{BB962C8B-B14F-4D97-AF65-F5344CB8AC3E}">
        <p14:creationId xmlns:p14="http://schemas.microsoft.com/office/powerpoint/2010/main" val="4031259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EF35E-44A4-094C-9139-80DDA618021E}"/>
              </a:ext>
            </a:extLst>
          </p:cNvPr>
          <p:cNvSpPr>
            <a:spLocks noGrp="1"/>
          </p:cNvSpPr>
          <p:nvPr>
            <p:ph type="title"/>
          </p:nvPr>
        </p:nvSpPr>
        <p:spPr>
          <a:xfrm>
            <a:off x="762000" y="1066800"/>
            <a:ext cx="8229600" cy="533400"/>
          </a:xfrm>
        </p:spPr>
        <p:txBody>
          <a:bodyPr/>
          <a:lstStyle/>
          <a:p>
            <a:r>
              <a:rPr lang="en-US" dirty="0"/>
              <a:t>The “Significance” of Christ’s Resurrection </a:t>
            </a:r>
          </a:p>
        </p:txBody>
      </p:sp>
      <p:sp>
        <p:nvSpPr>
          <p:cNvPr id="3" name="Content Placeholder 2">
            <a:extLst>
              <a:ext uri="{FF2B5EF4-FFF2-40B4-BE49-F238E27FC236}">
                <a16:creationId xmlns:a16="http://schemas.microsoft.com/office/drawing/2014/main" id="{5A58F3EF-850C-0D4D-AD97-1EE200F9E482}"/>
              </a:ext>
            </a:extLst>
          </p:cNvPr>
          <p:cNvSpPr>
            <a:spLocks noGrp="1"/>
          </p:cNvSpPr>
          <p:nvPr>
            <p:ph idx="1"/>
          </p:nvPr>
        </p:nvSpPr>
        <p:spPr>
          <a:xfrm>
            <a:off x="3733800" y="1752600"/>
            <a:ext cx="4648199" cy="4373563"/>
          </a:xfrm>
        </p:spPr>
        <p:txBody>
          <a:bodyPr/>
          <a:lstStyle/>
          <a:p>
            <a:pPr marL="0" indent="0">
              <a:buNone/>
            </a:pPr>
            <a:r>
              <a:rPr lang="en-US" dirty="0"/>
              <a:t>The Resurrection:</a:t>
            </a:r>
          </a:p>
          <a:p>
            <a:pPr lvl="0"/>
            <a:r>
              <a:rPr lang="en-US" dirty="0"/>
              <a:t>confirms Jesus’ divinity and the truth of his teachings</a:t>
            </a:r>
          </a:p>
          <a:p>
            <a:pPr lvl="0"/>
            <a:r>
              <a:rPr lang="en-US" dirty="0"/>
              <a:t>fulfills the promises of the Old Testament and Jesus’ earthly promises</a:t>
            </a:r>
          </a:p>
          <a:p>
            <a:pPr lvl="0"/>
            <a:r>
              <a:rPr lang="en-US" dirty="0"/>
              <a:t>promises our own resurrection from the dead for life everlasting with God</a:t>
            </a:r>
          </a:p>
          <a:p>
            <a:endParaRPr lang="en-US" dirty="0"/>
          </a:p>
        </p:txBody>
      </p:sp>
      <p:pic>
        <p:nvPicPr>
          <p:cNvPr id="5" name="Picture 4">
            <a:extLst>
              <a:ext uri="{FF2B5EF4-FFF2-40B4-BE49-F238E27FC236}">
                <a16:creationId xmlns:a16="http://schemas.microsoft.com/office/drawing/2014/main" id="{722970BF-F13F-B243-9F17-5A2B1A1BDD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1745512"/>
            <a:ext cx="2496171" cy="3530930"/>
          </a:xfrm>
          <a:prstGeom prst="rect">
            <a:avLst/>
          </a:prstGeom>
        </p:spPr>
      </p:pic>
    </p:spTree>
    <p:extLst>
      <p:ext uri="{BB962C8B-B14F-4D97-AF65-F5344CB8AC3E}">
        <p14:creationId xmlns:p14="http://schemas.microsoft.com/office/powerpoint/2010/main" val="215489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780A6-3335-4942-80DC-861576CBE05C}"/>
              </a:ext>
            </a:extLst>
          </p:cNvPr>
          <p:cNvSpPr>
            <a:spLocks noGrp="1"/>
          </p:cNvSpPr>
          <p:nvPr>
            <p:ph type="title"/>
          </p:nvPr>
        </p:nvSpPr>
        <p:spPr>
          <a:xfrm>
            <a:off x="1143000" y="914400"/>
            <a:ext cx="8229600" cy="533400"/>
          </a:xfrm>
        </p:spPr>
        <p:txBody>
          <a:bodyPr>
            <a:normAutofit/>
          </a:bodyPr>
          <a:lstStyle/>
          <a:p>
            <a:r>
              <a:rPr lang="en-US" dirty="0"/>
              <a:t>The Ascension in Scripture</a:t>
            </a:r>
          </a:p>
        </p:txBody>
      </p:sp>
      <p:sp>
        <p:nvSpPr>
          <p:cNvPr id="3" name="Content Placeholder 2">
            <a:extLst>
              <a:ext uri="{FF2B5EF4-FFF2-40B4-BE49-F238E27FC236}">
                <a16:creationId xmlns:a16="http://schemas.microsoft.com/office/drawing/2014/main" id="{F66BD38F-C61C-2B47-A9DE-BE20E159F741}"/>
              </a:ext>
            </a:extLst>
          </p:cNvPr>
          <p:cNvSpPr>
            <a:spLocks noGrp="1"/>
          </p:cNvSpPr>
          <p:nvPr>
            <p:ph idx="1"/>
          </p:nvPr>
        </p:nvSpPr>
        <p:spPr>
          <a:xfrm>
            <a:off x="4191000" y="1640958"/>
            <a:ext cx="4343400" cy="4648200"/>
          </a:xfrm>
        </p:spPr>
        <p:txBody>
          <a:bodyPr>
            <a:normAutofit/>
          </a:bodyPr>
          <a:lstStyle/>
          <a:p>
            <a:pPr lvl="0"/>
            <a:r>
              <a:rPr lang="en-US" dirty="0"/>
              <a:t>Literally, Jesus is lifted up (Acts 1:9).</a:t>
            </a:r>
          </a:p>
          <a:p>
            <a:pPr lvl="0"/>
            <a:r>
              <a:rPr lang="en-US" dirty="0"/>
              <a:t>The Ascension is defined as the “going up” into Heaven of the Risen Christ forty days after his Resurrection.</a:t>
            </a:r>
          </a:p>
          <a:p>
            <a:pPr lvl="0"/>
            <a:r>
              <a:rPr lang="en-US" dirty="0"/>
              <a:t>Being “lifted up” or “going up” reflects the Jewish (symbolic) understanding of God in the Heavens above.</a:t>
            </a:r>
          </a:p>
        </p:txBody>
      </p:sp>
      <p:pic>
        <p:nvPicPr>
          <p:cNvPr id="5" name="Picture 4">
            <a:extLst>
              <a:ext uri="{FF2B5EF4-FFF2-40B4-BE49-F238E27FC236}">
                <a16:creationId xmlns:a16="http://schemas.microsoft.com/office/drawing/2014/main" id="{EA143723-C3DF-924A-A318-A922CA19775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769"/>
          <a:stretch/>
        </p:blipFill>
        <p:spPr>
          <a:xfrm>
            <a:off x="1180214" y="1676400"/>
            <a:ext cx="2803648" cy="3733800"/>
          </a:xfrm>
          <a:prstGeom prst="rect">
            <a:avLst/>
          </a:prstGeom>
        </p:spPr>
      </p:pic>
    </p:spTree>
    <p:extLst>
      <p:ext uri="{BB962C8B-B14F-4D97-AF65-F5344CB8AC3E}">
        <p14:creationId xmlns:p14="http://schemas.microsoft.com/office/powerpoint/2010/main" val="3747897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AEBD3-27AC-D647-85AA-011E2F1CCE22}"/>
              </a:ext>
            </a:extLst>
          </p:cNvPr>
          <p:cNvSpPr>
            <a:spLocks noGrp="1"/>
          </p:cNvSpPr>
          <p:nvPr>
            <p:ph type="title"/>
          </p:nvPr>
        </p:nvSpPr>
        <p:spPr>
          <a:xfrm>
            <a:off x="1119963" y="1022222"/>
            <a:ext cx="8229600" cy="533400"/>
          </a:xfrm>
        </p:spPr>
        <p:txBody>
          <a:bodyPr/>
          <a:lstStyle/>
          <a:p>
            <a:r>
              <a:rPr lang="en-US" dirty="0"/>
              <a:t>The Ascension: Heaven and Earth </a:t>
            </a:r>
          </a:p>
        </p:txBody>
      </p:sp>
      <p:sp>
        <p:nvSpPr>
          <p:cNvPr id="3" name="Content Placeholder 2">
            <a:extLst>
              <a:ext uri="{FF2B5EF4-FFF2-40B4-BE49-F238E27FC236}">
                <a16:creationId xmlns:a16="http://schemas.microsoft.com/office/drawing/2014/main" id="{DB2A5F57-52B4-9A49-85DF-899B21CB7F8E}"/>
              </a:ext>
            </a:extLst>
          </p:cNvPr>
          <p:cNvSpPr>
            <a:spLocks noGrp="1"/>
          </p:cNvSpPr>
          <p:nvPr>
            <p:ph idx="1"/>
          </p:nvPr>
        </p:nvSpPr>
        <p:spPr>
          <a:xfrm>
            <a:off x="1143000" y="1708022"/>
            <a:ext cx="3962400" cy="4373563"/>
          </a:xfrm>
        </p:spPr>
        <p:txBody>
          <a:bodyPr/>
          <a:lstStyle/>
          <a:p>
            <a:pPr lvl="0"/>
            <a:r>
              <a:rPr lang="en-US" dirty="0"/>
              <a:t>In his earthly mission, Jesus makes the Kingdom of Heaven present on Earth.</a:t>
            </a:r>
          </a:p>
          <a:p>
            <a:pPr lvl="0"/>
            <a:r>
              <a:rPr lang="en-US" dirty="0"/>
              <a:t>In the Ascension, Jesus Christ leaves this world to enter into Heaven. </a:t>
            </a:r>
          </a:p>
          <a:p>
            <a:pPr lvl="0"/>
            <a:r>
              <a:rPr lang="en-US" dirty="0"/>
              <a:t>Because God is most </a:t>
            </a:r>
            <a:br>
              <a:rPr lang="en-US" dirty="0"/>
            </a:br>
            <a:r>
              <a:rPr lang="en-US" dirty="0"/>
              <a:t>present in Jesus, the </a:t>
            </a:r>
            <a:br>
              <a:rPr lang="en-US" dirty="0"/>
            </a:br>
            <a:r>
              <a:rPr lang="en-US" dirty="0"/>
              <a:t>Ascension brings </a:t>
            </a:r>
            <a:br>
              <a:rPr lang="en-US" dirty="0"/>
            </a:br>
            <a:r>
              <a:rPr lang="en-US" dirty="0"/>
              <a:t>Earth to Heaven.</a:t>
            </a:r>
          </a:p>
        </p:txBody>
      </p:sp>
      <p:pic>
        <p:nvPicPr>
          <p:cNvPr id="5" name="Picture 4">
            <a:extLst>
              <a:ext uri="{FF2B5EF4-FFF2-40B4-BE49-F238E27FC236}">
                <a16:creationId xmlns:a16="http://schemas.microsoft.com/office/drawing/2014/main" id="{35873848-AE89-E443-8A9C-391B5A9E19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348" t="9757" r="20140"/>
          <a:stretch/>
        </p:blipFill>
        <p:spPr>
          <a:xfrm>
            <a:off x="5334000" y="1752600"/>
            <a:ext cx="3810000" cy="3549778"/>
          </a:xfrm>
          <a:prstGeom prst="rect">
            <a:avLst/>
          </a:prstGeom>
        </p:spPr>
      </p:pic>
    </p:spTree>
    <p:extLst>
      <p:ext uri="{BB962C8B-B14F-4D97-AF65-F5344CB8AC3E}">
        <p14:creationId xmlns:p14="http://schemas.microsoft.com/office/powerpoint/2010/main" val="4262081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BF7EB-FD50-DF4B-B825-8F41EBB09C1A}"/>
              </a:ext>
            </a:extLst>
          </p:cNvPr>
          <p:cNvSpPr>
            <a:spLocks noGrp="1"/>
          </p:cNvSpPr>
          <p:nvPr>
            <p:ph type="title"/>
          </p:nvPr>
        </p:nvSpPr>
        <p:spPr>
          <a:xfrm>
            <a:off x="914400" y="914400"/>
            <a:ext cx="8229600" cy="533400"/>
          </a:xfrm>
        </p:spPr>
        <p:txBody>
          <a:bodyPr/>
          <a:lstStyle/>
          <a:p>
            <a:r>
              <a:rPr lang="en-US" dirty="0"/>
              <a:t>The Meaning of the Ascension </a:t>
            </a:r>
          </a:p>
        </p:txBody>
      </p:sp>
      <p:sp>
        <p:nvSpPr>
          <p:cNvPr id="3" name="Content Placeholder 2">
            <a:extLst>
              <a:ext uri="{FF2B5EF4-FFF2-40B4-BE49-F238E27FC236}">
                <a16:creationId xmlns:a16="http://schemas.microsoft.com/office/drawing/2014/main" id="{420CA610-620A-F94D-A92F-B52839BC3B77}"/>
              </a:ext>
            </a:extLst>
          </p:cNvPr>
          <p:cNvSpPr>
            <a:spLocks noGrp="1"/>
          </p:cNvSpPr>
          <p:nvPr>
            <p:ph idx="1"/>
          </p:nvPr>
        </p:nvSpPr>
        <p:spPr>
          <a:xfrm>
            <a:off x="4267200" y="1524000"/>
            <a:ext cx="4572000" cy="4495800"/>
          </a:xfrm>
        </p:spPr>
        <p:txBody>
          <a:bodyPr>
            <a:normAutofit/>
          </a:bodyPr>
          <a:lstStyle/>
          <a:p>
            <a:pPr lvl="0"/>
            <a:r>
              <a:rPr lang="en-US" sz="2200" dirty="0"/>
              <a:t>marked the entrance of Jesus’ </a:t>
            </a:r>
            <a:r>
              <a:rPr lang="en-US" sz="2200" i="1" dirty="0"/>
              <a:t>human nature</a:t>
            </a:r>
            <a:r>
              <a:rPr lang="en-US" sz="2200" dirty="0"/>
              <a:t> into Heaven</a:t>
            </a:r>
          </a:p>
          <a:p>
            <a:pPr lvl="0"/>
            <a:r>
              <a:rPr lang="en-US" sz="2200" dirty="0"/>
              <a:t>affirms our own </a:t>
            </a:r>
            <a:r>
              <a:rPr lang="en-US" sz="2200" i="1" dirty="0"/>
              <a:t>bodily</a:t>
            </a:r>
            <a:r>
              <a:rPr lang="en-US" sz="2200" dirty="0"/>
              <a:t> resurrection from the dead at the end of time</a:t>
            </a:r>
          </a:p>
          <a:p>
            <a:pPr lvl="0"/>
            <a:r>
              <a:rPr lang="en-US" sz="2200" dirty="0"/>
              <a:t>gives us hope that one day we will be reunited with all our loved ones in the unity of God’s presence in Heaven</a:t>
            </a:r>
          </a:p>
          <a:p>
            <a:pPr lvl="0"/>
            <a:r>
              <a:rPr lang="en-US" sz="2200" dirty="0"/>
              <a:t>cleared the way for the coming of the Holy Spirit at Pentecost</a:t>
            </a:r>
          </a:p>
        </p:txBody>
      </p:sp>
      <p:pic>
        <p:nvPicPr>
          <p:cNvPr id="5" name="Picture 4">
            <a:extLst>
              <a:ext uri="{FF2B5EF4-FFF2-40B4-BE49-F238E27FC236}">
                <a16:creationId xmlns:a16="http://schemas.microsoft.com/office/drawing/2014/main" id="{DC97DE31-CDB9-4C1D-AEC2-6C008753E34F}"/>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265" t="7487" r="9265"/>
          <a:stretch/>
        </p:blipFill>
        <p:spPr>
          <a:xfrm>
            <a:off x="0" y="1600200"/>
            <a:ext cx="4114800" cy="3766332"/>
          </a:xfrm>
          <a:prstGeom prst="rect">
            <a:avLst/>
          </a:prstGeom>
        </p:spPr>
      </p:pic>
    </p:spTree>
    <p:extLst>
      <p:ext uri="{BB962C8B-B14F-4D97-AF65-F5344CB8AC3E}">
        <p14:creationId xmlns:p14="http://schemas.microsoft.com/office/powerpoint/2010/main" val="394433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E3831-F1BF-1A4E-81E2-2512F7E3B691}"/>
              </a:ext>
            </a:extLst>
          </p:cNvPr>
          <p:cNvSpPr>
            <a:spLocks noGrp="1"/>
          </p:cNvSpPr>
          <p:nvPr>
            <p:ph type="title"/>
          </p:nvPr>
        </p:nvSpPr>
        <p:spPr>
          <a:xfrm>
            <a:off x="1389321" y="1143000"/>
            <a:ext cx="8229600" cy="533400"/>
          </a:xfrm>
        </p:spPr>
        <p:txBody>
          <a:bodyPr>
            <a:normAutofit/>
          </a:bodyPr>
          <a:lstStyle/>
          <a:p>
            <a:r>
              <a:rPr lang="en-US" sz="2200" dirty="0"/>
              <a:t>Acknowledgment </a:t>
            </a:r>
          </a:p>
        </p:txBody>
      </p:sp>
      <p:sp>
        <p:nvSpPr>
          <p:cNvPr id="3" name="Content Placeholder 2">
            <a:extLst>
              <a:ext uri="{FF2B5EF4-FFF2-40B4-BE49-F238E27FC236}">
                <a16:creationId xmlns:a16="http://schemas.microsoft.com/office/drawing/2014/main" id="{008F5E72-D0F8-E941-BAEC-CD0C89B799AF}"/>
              </a:ext>
            </a:extLst>
          </p:cNvPr>
          <p:cNvSpPr>
            <a:spLocks noGrp="1"/>
          </p:cNvSpPr>
          <p:nvPr>
            <p:ph idx="1"/>
          </p:nvPr>
        </p:nvSpPr>
        <p:spPr/>
        <p:txBody>
          <a:bodyPr>
            <a:normAutofit/>
          </a:bodyPr>
          <a:lstStyle/>
          <a:p>
            <a:pPr marL="0" indent="0">
              <a:buNone/>
            </a:pPr>
            <a:r>
              <a:rPr lang="en-US" sz="1800" dirty="0"/>
              <a:t>The scriptural quotations in this presentation are taken from the </a:t>
            </a:r>
            <a:r>
              <a:rPr lang="en-US" sz="1800" i="1" dirty="0"/>
              <a:t>New American Bible, revised edition </a:t>
            </a:r>
            <a:r>
              <a:rPr lang="en-US" sz="1800" dirty="0"/>
              <a:t>© 2010, 1991, 1986, 1970 Confraternity of Christian Doctrine, Inc., Washington</a:t>
            </a:r>
            <a:r>
              <a:rPr lang="en-US" sz="1800"/>
              <a:t>, DC</a:t>
            </a:r>
            <a:r>
              <a:rPr lang="en-US" sz="1800" dirty="0"/>
              <a:t>. All Rights Reserved. No part of this work may be reproduced or transmitted in any form or by any means, electronic or mechanical, including photocopying, recording, or by any information storage and retrieval system, without permission in writing from the copyright owner.</a:t>
            </a:r>
          </a:p>
          <a:p>
            <a:endParaRPr lang="en-US" sz="1800" dirty="0"/>
          </a:p>
        </p:txBody>
      </p:sp>
    </p:spTree>
    <p:extLst>
      <p:ext uri="{BB962C8B-B14F-4D97-AF65-F5344CB8AC3E}">
        <p14:creationId xmlns:p14="http://schemas.microsoft.com/office/powerpoint/2010/main" val="2009917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5400" y="838200"/>
            <a:ext cx="6553200" cy="1066800"/>
          </a:xfrm>
        </p:spPr>
        <p:txBody>
          <a:bodyPr>
            <a:normAutofit/>
          </a:bodyPr>
          <a:lstStyle/>
          <a:p>
            <a:pPr algn="ctr"/>
            <a:r>
              <a:rPr lang="en-US" dirty="0"/>
              <a:t>Why is believing in Jesus’ </a:t>
            </a:r>
            <a:br>
              <a:rPr lang="en-US" dirty="0"/>
            </a:br>
            <a:r>
              <a:rPr lang="en-US" dirty="0"/>
              <a:t>Resurrection so important? </a:t>
            </a:r>
          </a:p>
        </p:txBody>
      </p:sp>
      <p:pic>
        <p:nvPicPr>
          <p:cNvPr id="8" name="Picture 7">
            <a:extLst>
              <a:ext uri="{FF2B5EF4-FFF2-40B4-BE49-F238E27FC236}">
                <a16:creationId xmlns:a16="http://schemas.microsoft.com/office/drawing/2014/main" id="{ADC5D5A7-10FF-AD4F-AD3A-474E70A105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7771" y="2057400"/>
            <a:ext cx="2888457" cy="408583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38200"/>
            <a:ext cx="7772400" cy="530352"/>
          </a:xfrm>
        </p:spPr>
        <p:txBody>
          <a:bodyPr>
            <a:normAutofit/>
          </a:bodyPr>
          <a:lstStyle/>
          <a:p>
            <a:r>
              <a:rPr lang="en-US" dirty="0"/>
              <a:t>The Burial of Jesus </a:t>
            </a:r>
          </a:p>
        </p:txBody>
      </p:sp>
      <p:sp>
        <p:nvSpPr>
          <p:cNvPr id="6" name="Content Placeholder 5"/>
          <p:cNvSpPr>
            <a:spLocks noGrp="1"/>
          </p:cNvSpPr>
          <p:nvPr>
            <p:ph idx="1"/>
          </p:nvPr>
        </p:nvSpPr>
        <p:spPr>
          <a:xfrm>
            <a:off x="3962400" y="1524000"/>
            <a:ext cx="4800600" cy="5181600"/>
          </a:xfrm>
        </p:spPr>
        <p:txBody>
          <a:bodyPr>
            <a:normAutofit/>
          </a:bodyPr>
          <a:lstStyle/>
          <a:p>
            <a:pPr lvl="0"/>
            <a:r>
              <a:rPr lang="en-US" sz="2000" dirty="0"/>
              <a:t>Joseph of Arimathea donated the tomb.</a:t>
            </a:r>
          </a:p>
          <a:p>
            <a:pPr marL="627063" lvl="1">
              <a:buSzPct val="85000"/>
              <a:buFont typeface="Courier New" panose="02070309020205020404" pitchFamily="49" charset="0"/>
              <a:buChar char="o"/>
            </a:pPr>
            <a:r>
              <a:rPr lang="en-US" sz="2000" dirty="0"/>
              <a:t>He was a wealthy member of the Sanhedrin.</a:t>
            </a:r>
          </a:p>
          <a:p>
            <a:pPr marL="627063" lvl="1">
              <a:buSzPct val="85000"/>
              <a:buFont typeface="Courier New" panose="02070309020205020404" pitchFamily="49" charset="0"/>
              <a:buChar char="o"/>
            </a:pPr>
            <a:r>
              <a:rPr lang="en-US" sz="2000" dirty="0"/>
              <a:t>Joseph arranged for Jesus’ body to be laid in Joseph’s own new tomb.</a:t>
            </a:r>
          </a:p>
          <a:p>
            <a:pPr lvl="0"/>
            <a:r>
              <a:rPr lang="en-US" sz="2000" dirty="0"/>
              <a:t>It was customary to anoint a loved </a:t>
            </a:r>
            <a:br>
              <a:rPr lang="en-US" sz="2000" dirty="0"/>
            </a:br>
            <a:r>
              <a:rPr lang="en-US" sz="2000" dirty="0"/>
              <a:t>one’s body with oils and spices.</a:t>
            </a:r>
          </a:p>
          <a:p>
            <a:pPr marL="627063" lvl="1">
              <a:buSzPct val="85000"/>
              <a:buFont typeface="Courier New" panose="02070309020205020404" pitchFamily="49" charset="0"/>
              <a:buChar char="o"/>
            </a:pPr>
            <a:r>
              <a:rPr lang="en-US" sz="2000" dirty="0"/>
              <a:t>Sabbath prohibitions prevented immediate anointing.</a:t>
            </a:r>
          </a:p>
          <a:p>
            <a:pPr marL="627063" lvl="1">
              <a:buSzPct val="85000"/>
              <a:buFont typeface="Courier New" panose="02070309020205020404" pitchFamily="49" charset="0"/>
              <a:buChar char="o"/>
            </a:pPr>
            <a:r>
              <a:rPr lang="en-US" sz="2000" dirty="0"/>
              <a:t>Women would have to return to </a:t>
            </a:r>
            <a:br>
              <a:rPr lang="en-US" sz="2000" dirty="0"/>
            </a:br>
            <a:r>
              <a:rPr lang="en-US" sz="2000" dirty="0"/>
              <a:t>do this later.</a:t>
            </a:r>
          </a:p>
          <a:p>
            <a:pPr lvl="0"/>
            <a:r>
              <a:rPr lang="en-US" sz="2000" dirty="0"/>
              <a:t>Roman guards were at the tomb to prevent false claims.</a:t>
            </a:r>
          </a:p>
        </p:txBody>
      </p:sp>
      <p:pic>
        <p:nvPicPr>
          <p:cNvPr id="4" name="Picture 3">
            <a:extLst>
              <a:ext uri="{FF2B5EF4-FFF2-40B4-BE49-F238E27FC236}">
                <a16:creationId xmlns:a16="http://schemas.microsoft.com/office/drawing/2014/main" id="{F6A05175-4E20-7A4B-A427-B69CBD0986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635967"/>
            <a:ext cx="3807929" cy="285983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914400"/>
            <a:ext cx="8229600" cy="533400"/>
          </a:xfrm>
        </p:spPr>
        <p:txBody>
          <a:bodyPr>
            <a:normAutofit/>
          </a:bodyPr>
          <a:lstStyle/>
          <a:p>
            <a:r>
              <a:rPr lang="en-US" dirty="0"/>
              <a:t>Three Days in the Tomb </a:t>
            </a:r>
          </a:p>
        </p:txBody>
      </p:sp>
      <p:sp>
        <p:nvSpPr>
          <p:cNvPr id="6" name="Content Placeholder 5"/>
          <p:cNvSpPr>
            <a:spLocks noGrp="1"/>
          </p:cNvSpPr>
          <p:nvPr>
            <p:ph idx="1"/>
          </p:nvPr>
        </p:nvSpPr>
        <p:spPr>
          <a:xfrm>
            <a:off x="1028700" y="1600200"/>
            <a:ext cx="7086600" cy="4953000"/>
          </a:xfrm>
        </p:spPr>
        <p:txBody>
          <a:bodyPr>
            <a:normAutofit/>
          </a:bodyPr>
          <a:lstStyle/>
          <a:p>
            <a:pPr marL="0" indent="0">
              <a:buNone/>
            </a:pPr>
            <a:r>
              <a:rPr lang="en-US" dirty="0"/>
              <a:t>Jesus’ three days in the tomb are traditionally understood as Friday night, Saturday, and predawn Sunday.</a:t>
            </a:r>
          </a:p>
          <a:p>
            <a:pPr lvl="0"/>
            <a:r>
              <a:rPr lang="en-US" dirty="0"/>
              <a:t>Connected with the </a:t>
            </a:r>
            <a:br>
              <a:rPr lang="en-US" dirty="0"/>
            </a:br>
            <a:r>
              <a:rPr lang="en-US" dirty="0"/>
              <a:t>prophet Jonah in the </a:t>
            </a:r>
            <a:br>
              <a:rPr lang="en-US" dirty="0"/>
            </a:br>
            <a:r>
              <a:rPr lang="en-US" dirty="0"/>
              <a:t>belly of the fish.</a:t>
            </a:r>
          </a:p>
          <a:p>
            <a:pPr lvl="0"/>
            <a:r>
              <a:rPr lang="en-US" dirty="0"/>
              <a:t>This is the time when </a:t>
            </a:r>
            <a:br>
              <a:rPr lang="en-US" dirty="0"/>
            </a:br>
            <a:r>
              <a:rPr lang="en-US" dirty="0"/>
              <a:t>Jesus descended into </a:t>
            </a:r>
            <a:br>
              <a:rPr lang="en-US" dirty="0"/>
            </a:br>
            <a:r>
              <a:rPr lang="en-US" dirty="0"/>
              <a:t>Hell to free the just who </a:t>
            </a:r>
            <a:br>
              <a:rPr lang="en-US" dirty="0"/>
            </a:br>
            <a:r>
              <a:rPr lang="en-US" dirty="0"/>
              <a:t>had gone before him </a:t>
            </a:r>
            <a:br>
              <a:rPr lang="en-US" dirty="0"/>
            </a:br>
            <a:r>
              <a:rPr lang="en-US" dirty="0"/>
              <a:t>(see </a:t>
            </a:r>
            <a:r>
              <a:rPr lang="en-US" i="1" dirty="0"/>
              <a:t>CCC, </a:t>
            </a:r>
            <a:r>
              <a:rPr lang="en-US" dirty="0"/>
              <a:t>number 633).</a:t>
            </a:r>
          </a:p>
        </p:txBody>
      </p:sp>
      <p:pic>
        <p:nvPicPr>
          <p:cNvPr id="3" name="Picture 2">
            <a:extLst>
              <a:ext uri="{FF2B5EF4-FFF2-40B4-BE49-F238E27FC236}">
                <a16:creationId xmlns:a16="http://schemas.microsoft.com/office/drawing/2014/main" id="{ECD5A80E-2790-D542-A42F-F7610516822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666" b="4444"/>
          <a:stretch/>
        </p:blipFill>
        <p:spPr>
          <a:xfrm>
            <a:off x="5029200" y="2590800"/>
            <a:ext cx="3657600" cy="3251200"/>
          </a:xfrm>
          <a:prstGeom prst="rect">
            <a:avLst/>
          </a:prstGeom>
        </p:spPr>
      </p:pic>
    </p:spTree>
    <p:extLst>
      <p:ext uri="{BB962C8B-B14F-4D97-AF65-F5344CB8AC3E}">
        <p14:creationId xmlns:p14="http://schemas.microsoft.com/office/powerpoint/2010/main" val="234073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0" y="1143000"/>
            <a:ext cx="8229600" cy="533400"/>
          </a:xfrm>
        </p:spPr>
        <p:txBody>
          <a:bodyPr/>
          <a:lstStyle/>
          <a:p>
            <a:r>
              <a:rPr lang="en-US" dirty="0"/>
              <a:t>On the Third Day: The Resurrection</a:t>
            </a:r>
          </a:p>
        </p:txBody>
      </p:sp>
      <p:sp>
        <p:nvSpPr>
          <p:cNvPr id="6" name="Content Placeholder 5"/>
          <p:cNvSpPr>
            <a:spLocks noGrp="1"/>
          </p:cNvSpPr>
          <p:nvPr>
            <p:ph idx="1"/>
          </p:nvPr>
        </p:nvSpPr>
        <p:spPr>
          <a:xfrm>
            <a:off x="1524000" y="1752600"/>
            <a:ext cx="6781800" cy="4373563"/>
          </a:xfrm>
        </p:spPr>
        <p:txBody>
          <a:bodyPr/>
          <a:lstStyle/>
          <a:p>
            <a:pPr lvl="0"/>
            <a:r>
              <a:rPr lang="en-US" dirty="0"/>
              <a:t>Difficult to understand and explain</a:t>
            </a:r>
          </a:p>
          <a:p>
            <a:pPr lvl="0"/>
            <a:r>
              <a:rPr lang="en-US" dirty="0"/>
              <a:t>Helps to clarify what the Resurrection is NOT</a:t>
            </a:r>
          </a:p>
        </p:txBody>
      </p:sp>
      <p:pic>
        <p:nvPicPr>
          <p:cNvPr id="3" name="Picture 2">
            <a:extLst>
              <a:ext uri="{FF2B5EF4-FFF2-40B4-BE49-F238E27FC236}">
                <a16:creationId xmlns:a16="http://schemas.microsoft.com/office/drawing/2014/main" id="{1F9EEBAE-C9BC-1E49-9FA2-82F5E73026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3033622"/>
            <a:ext cx="4478387" cy="3168741"/>
          </a:xfrm>
          <a:prstGeom prst="rect">
            <a:avLst/>
          </a:prstGeom>
        </p:spPr>
      </p:pic>
    </p:spTree>
    <p:extLst>
      <p:ext uri="{BB962C8B-B14F-4D97-AF65-F5344CB8AC3E}">
        <p14:creationId xmlns:p14="http://schemas.microsoft.com/office/powerpoint/2010/main" val="198916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651" y="990600"/>
            <a:ext cx="3429000" cy="1143000"/>
          </a:xfrm>
        </p:spPr>
        <p:txBody>
          <a:bodyPr/>
          <a:lstStyle/>
          <a:p>
            <a:r>
              <a:rPr lang="en-US" dirty="0"/>
              <a:t>What Resurrection Is NOT </a:t>
            </a:r>
          </a:p>
        </p:txBody>
      </p:sp>
      <p:pic>
        <p:nvPicPr>
          <p:cNvPr id="11" name="Picture 10">
            <a:extLst>
              <a:ext uri="{FF2B5EF4-FFF2-40B4-BE49-F238E27FC236}">
                <a16:creationId xmlns:a16="http://schemas.microsoft.com/office/drawing/2014/main" id="{A9F24726-211D-B64C-ADF4-EC9EA12691A1}"/>
              </a:ext>
            </a:extLst>
          </p:cNvPr>
          <p:cNvPicPr>
            <a:picLocks noChangeAspect="1"/>
          </p:cNvPicPr>
          <p:nvPr/>
        </p:nvPicPr>
        <p:blipFill rotWithShape="1">
          <a:blip r:embed="rId3">
            <a:extLst>
              <a:ext uri="{28A0092B-C50C-407E-A947-70E740481C1C}">
                <a14:useLocalDpi xmlns:a14="http://schemas.microsoft.com/office/drawing/2010/main" val="0"/>
              </a:ext>
            </a:extLst>
          </a:blip>
          <a:srcRect t="15645"/>
          <a:stretch/>
        </p:blipFill>
        <p:spPr>
          <a:xfrm>
            <a:off x="4038600" y="1066800"/>
            <a:ext cx="4748889" cy="5334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33400"/>
          </a:xfrm>
        </p:spPr>
        <p:txBody>
          <a:bodyPr>
            <a:normAutofit/>
          </a:bodyPr>
          <a:lstStyle/>
          <a:p>
            <a:r>
              <a:rPr lang="en-US" dirty="0"/>
              <a:t>What Resurrection IS</a:t>
            </a:r>
          </a:p>
        </p:txBody>
      </p:sp>
      <p:pic>
        <p:nvPicPr>
          <p:cNvPr id="9" name="Picture 8">
            <a:extLst>
              <a:ext uri="{FF2B5EF4-FFF2-40B4-BE49-F238E27FC236}">
                <a16:creationId xmlns:a16="http://schemas.microsoft.com/office/drawing/2014/main" id="{EDDAB3EB-1830-784E-8314-50C232CC77B6}"/>
              </a:ext>
            </a:extLst>
          </p:cNvPr>
          <p:cNvPicPr>
            <a:picLocks noChangeAspect="1"/>
          </p:cNvPicPr>
          <p:nvPr/>
        </p:nvPicPr>
        <p:blipFill rotWithShape="1">
          <a:blip r:embed="rId3">
            <a:extLst>
              <a:ext uri="{28A0092B-C50C-407E-A947-70E740481C1C}">
                <a14:useLocalDpi xmlns:a14="http://schemas.microsoft.com/office/drawing/2010/main" val="0"/>
              </a:ext>
            </a:extLst>
          </a:blip>
          <a:srcRect t="16870"/>
          <a:stretch/>
        </p:blipFill>
        <p:spPr>
          <a:xfrm>
            <a:off x="1447800" y="1524000"/>
            <a:ext cx="6858000" cy="4765707"/>
          </a:xfrm>
          <a:prstGeom prst="rect">
            <a:avLst/>
          </a:prstGeom>
        </p:spPr>
      </p:pic>
    </p:spTree>
    <p:extLst>
      <p:ext uri="{BB962C8B-B14F-4D97-AF65-F5344CB8AC3E}">
        <p14:creationId xmlns:p14="http://schemas.microsoft.com/office/powerpoint/2010/main" val="908822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8229600" cy="533400"/>
          </a:xfrm>
        </p:spPr>
        <p:txBody>
          <a:bodyPr>
            <a:normAutofit/>
          </a:bodyPr>
          <a:lstStyle/>
          <a:p>
            <a:r>
              <a:rPr lang="en-US" dirty="0"/>
              <a:t>Resurrection Appearances </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082749" y="1600200"/>
            <a:ext cx="7010400" cy="4754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The Gospels are clear:</a:t>
            </a:r>
          </a:p>
          <a:p>
            <a:pPr lvl="0"/>
            <a:r>
              <a:rPr lang="en-US" dirty="0"/>
              <a:t>Jesus was truly resurrected from the dead—body and soul.</a:t>
            </a:r>
          </a:p>
          <a:p>
            <a:pPr lvl="0"/>
            <a:r>
              <a:rPr lang="en-US" dirty="0"/>
              <a:t>Jesus was not </a:t>
            </a:r>
            <a:br>
              <a:rPr lang="en-US" dirty="0"/>
            </a:br>
            <a:r>
              <a:rPr lang="en-US" dirty="0"/>
              <a:t>simply a spirit </a:t>
            </a:r>
            <a:br>
              <a:rPr lang="en-US" dirty="0"/>
            </a:br>
            <a:r>
              <a:rPr lang="en-US" dirty="0"/>
              <a:t>who appeared </a:t>
            </a:r>
            <a:br>
              <a:rPr lang="en-US" dirty="0"/>
            </a:br>
            <a:r>
              <a:rPr lang="en-US" dirty="0"/>
              <a:t>to them.</a:t>
            </a:r>
            <a:endParaRPr lang="en-US" dirty="0">
              <a:effectLst/>
            </a:endParaRPr>
          </a:p>
        </p:txBody>
      </p:sp>
      <p:pic>
        <p:nvPicPr>
          <p:cNvPr id="9" name="Picture 8">
            <a:extLst>
              <a:ext uri="{FF2B5EF4-FFF2-40B4-BE49-F238E27FC236}">
                <a16:creationId xmlns:a16="http://schemas.microsoft.com/office/drawing/2014/main" id="{267295D3-9523-7F46-A69B-3B543021B5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2743200"/>
            <a:ext cx="4679694" cy="3311178"/>
          </a:xfrm>
          <a:prstGeom prst="rect">
            <a:avLst/>
          </a:prstGeom>
        </p:spPr>
      </p:pic>
    </p:spTree>
    <p:extLst>
      <p:ext uri="{BB962C8B-B14F-4D97-AF65-F5344CB8AC3E}">
        <p14:creationId xmlns:p14="http://schemas.microsoft.com/office/powerpoint/2010/main" val="2520498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FF6C3-4A70-4C4E-B99F-EFF3A1FB31BD}"/>
              </a:ext>
            </a:extLst>
          </p:cNvPr>
          <p:cNvSpPr>
            <a:spLocks noGrp="1"/>
          </p:cNvSpPr>
          <p:nvPr>
            <p:ph type="title"/>
          </p:nvPr>
        </p:nvSpPr>
        <p:spPr>
          <a:xfrm>
            <a:off x="925033" y="914400"/>
            <a:ext cx="8229600" cy="533400"/>
          </a:xfrm>
        </p:spPr>
        <p:txBody>
          <a:bodyPr/>
          <a:lstStyle/>
          <a:p>
            <a:r>
              <a:rPr lang="en-US" dirty="0"/>
              <a:t>Resurrection Appearances </a:t>
            </a:r>
          </a:p>
        </p:txBody>
      </p:sp>
      <p:sp>
        <p:nvSpPr>
          <p:cNvPr id="3" name="Content Placeholder 2">
            <a:extLst>
              <a:ext uri="{FF2B5EF4-FFF2-40B4-BE49-F238E27FC236}">
                <a16:creationId xmlns:a16="http://schemas.microsoft.com/office/drawing/2014/main" id="{FC0DF00C-6343-5846-A005-2B4504B48475}"/>
              </a:ext>
            </a:extLst>
          </p:cNvPr>
          <p:cNvSpPr>
            <a:spLocks noGrp="1"/>
          </p:cNvSpPr>
          <p:nvPr>
            <p:ph idx="1"/>
          </p:nvPr>
        </p:nvSpPr>
        <p:spPr>
          <a:xfrm>
            <a:off x="4343400" y="1524000"/>
            <a:ext cx="4572000" cy="5181600"/>
          </a:xfrm>
        </p:spPr>
        <p:txBody>
          <a:bodyPr>
            <a:normAutofit/>
          </a:bodyPr>
          <a:lstStyle/>
          <a:p>
            <a:pPr marL="0" indent="0">
              <a:buNone/>
            </a:pPr>
            <a:r>
              <a:rPr lang="en-US" sz="2200" dirty="0"/>
              <a:t>There is no exact chronology of Jesus’ Resurrection appearances, but the New Testament testifies to the following:</a:t>
            </a:r>
          </a:p>
          <a:p>
            <a:pPr lvl="0"/>
            <a:r>
              <a:rPr lang="en-US" sz="2200" dirty="0"/>
              <a:t>first witnesses were women (Matthew 28:8–10)</a:t>
            </a:r>
          </a:p>
          <a:p>
            <a:pPr lvl="0"/>
            <a:r>
              <a:rPr lang="en-US" sz="2200" dirty="0"/>
              <a:t>two disciples traveling to Emmaus (Luke 24:13–35)</a:t>
            </a:r>
          </a:p>
          <a:p>
            <a:pPr lvl="0"/>
            <a:r>
              <a:rPr lang="en-US" sz="2200" dirty="0"/>
              <a:t>all eleven Apostles </a:t>
            </a:r>
            <a:br>
              <a:rPr lang="en-US" sz="2200" dirty="0"/>
            </a:br>
            <a:r>
              <a:rPr lang="en-US" sz="2200" dirty="0"/>
              <a:t>(John, chapter 20)</a:t>
            </a:r>
          </a:p>
          <a:p>
            <a:pPr lvl="0"/>
            <a:r>
              <a:rPr lang="en-US" sz="2200" dirty="0"/>
              <a:t>“more than five hundred </a:t>
            </a:r>
            <a:br>
              <a:rPr lang="en-US" sz="2200" dirty="0"/>
            </a:br>
            <a:r>
              <a:rPr lang="en-US" sz="2200" dirty="0"/>
              <a:t>brothers at once” </a:t>
            </a:r>
            <a:br>
              <a:rPr lang="en-US" sz="2200" dirty="0"/>
            </a:br>
            <a:r>
              <a:rPr lang="en-US" sz="2200" dirty="0"/>
              <a:t>(1 Corinthians 15:6)</a:t>
            </a:r>
          </a:p>
          <a:p>
            <a:endParaRPr lang="en-US" dirty="0"/>
          </a:p>
        </p:txBody>
      </p:sp>
      <p:pic>
        <p:nvPicPr>
          <p:cNvPr id="5" name="Picture 4">
            <a:extLst>
              <a:ext uri="{FF2B5EF4-FFF2-40B4-BE49-F238E27FC236}">
                <a16:creationId xmlns:a16="http://schemas.microsoft.com/office/drawing/2014/main" id="{B3300319-5FBF-6044-9DFD-6E41B2401F6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769" r="1847"/>
          <a:stretch/>
        </p:blipFill>
        <p:spPr>
          <a:xfrm>
            <a:off x="0" y="1600200"/>
            <a:ext cx="4114800" cy="2751543"/>
          </a:xfrm>
          <a:prstGeom prst="rect">
            <a:avLst/>
          </a:prstGeom>
        </p:spPr>
      </p:pic>
    </p:spTree>
    <p:extLst>
      <p:ext uri="{BB962C8B-B14F-4D97-AF65-F5344CB8AC3E}">
        <p14:creationId xmlns:p14="http://schemas.microsoft.com/office/powerpoint/2010/main" val="2534388012"/>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1043</TotalTime>
  <Words>1360</Words>
  <Application>Microsoft Office PowerPoint</Application>
  <PresentationFormat>On-screen Show (4:3)</PresentationFormat>
  <Paragraphs>115</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Courier New</vt:lpstr>
      <vt:lpstr>LIC Presentation template</vt:lpstr>
      <vt:lpstr>Resurrection and  Ascension </vt:lpstr>
      <vt:lpstr>Why is believing in Jesus’  Resurrection so important? </vt:lpstr>
      <vt:lpstr>The Burial of Jesus </vt:lpstr>
      <vt:lpstr>Three Days in the Tomb </vt:lpstr>
      <vt:lpstr>On the Third Day: The Resurrection</vt:lpstr>
      <vt:lpstr>What Resurrection Is NOT </vt:lpstr>
      <vt:lpstr>What Resurrection IS</vt:lpstr>
      <vt:lpstr>Resurrection Appearances </vt:lpstr>
      <vt:lpstr>Resurrection Appearances </vt:lpstr>
      <vt:lpstr>Four Responses to the Resurrection from John 20 </vt:lpstr>
      <vt:lpstr>Four Responses to the Resurrection from John 20 (continued)</vt:lpstr>
      <vt:lpstr>The “Significance” of Christ’s Resurrection </vt:lpstr>
      <vt:lpstr>The Ascension in Scripture</vt:lpstr>
      <vt:lpstr>The Ascension: Heaven and Earth </vt:lpstr>
      <vt:lpstr>The Meaning of the Ascension </vt:lpstr>
      <vt:lpstr>Acknowledgment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122</cp:revision>
  <dcterms:created xsi:type="dcterms:W3CDTF">2011-01-10T17:35:40Z</dcterms:created>
  <dcterms:modified xsi:type="dcterms:W3CDTF">2019-12-06T19:08:49Z</dcterms:modified>
</cp:coreProperties>
</file>